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264" r:id="rId5"/>
    <p:sldId id="274" r:id="rId6"/>
    <p:sldId id="272" r:id="rId7"/>
    <p:sldId id="262" r:id="rId8"/>
    <p:sldId id="273" r:id="rId9"/>
    <p:sldId id="267" r:id="rId10"/>
    <p:sldId id="266" r:id="rId11"/>
    <p:sldId id="268" r:id="rId12"/>
    <p:sldId id="269" r:id="rId13"/>
    <p:sldId id="281" r:id="rId14"/>
    <p:sldId id="283" r:id="rId15"/>
    <p:sldId id="284" r:id="rId16"/>
    <p:sldId id="282" r:id="rId17"/>
    <p:sldId id="276" r:id="rId18"/>
    <p:sldId id="277" r:id="rId19"/>
    <p:sldId id="279" r:id="rId20"/>
    <p:sldId id="280" r:id="rId21"/>
    <p:sldId id="275" r:id="rId22"/>
    <p:sldId id="278" r:id="rId23"/>
    <p:sldId id="270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CCCC"/>
    <a:srgbClr val="FFFF99"/>
    <a:srgbClr val="85C7DD"/>
    <a:srgbClr val="FFCC99"/>
    <a:srgbClr val="CCECFF"/>
    <a:srgbClr val="EBE600"/>
    <a:srgbClr val="F9F405"/>
    <a:srgbClr val="E5E5E5"/>
    <a:srgbClr val="FFC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51C7-6D4F-40E5-966D-45E92A8FD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EC053-367D-4457-BBF7-B30135160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EA6BD-8D29-43CC-8E66-EA459AEA0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063-EDD8-489D-A6E9-6A635DA72DE8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950A3-3817-413F-85A0-5B4C338EA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66A79-81B0-4F10-87FB-90B402CE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8F3-5B5D-4DCA-B6DC-9EF261453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1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E7ED-96A2-42DE-BC0B-E1917D56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A90B15-122B-4933-80DC-7EE96AD80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054C4-08E3-40DE-B555-EC01FAD4D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063-EDD8-489D-A6E9-6A635DA72DE8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12D3A-2CE0-4B03-8BD9-6D1EA6AAF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4A185-45BE-42B5-86E9-4EAF9D67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8F3-5B5D-4DCA-B6DC-9EF261453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5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AE1955-48E8-490D-BE0C-FA8E2CD81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340B45-8150-432A-82B8-A0CA3FAEC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F46CF-54FD-41AF-9A15-96582E524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063-EDD8-489D-A6E9-6A635DA72DE8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C2BC1-9D63-4993-867F-62E04400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E8FA1-F380-430E-BB66-51501C99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8F3-5B5D-4DCA-B6DC-9EF261453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3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E0DA-9C81-4033-A66D-94A9ECB9A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C6250-EE37-4E54-9E64-FA6D5E3DC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EC583-90AD-432A-99DF-F3602B5EC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063-EDD8-489D-A6E9-6A635DA72DE8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FE54-A503-4D22-BEFB-954E8253E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27890-D572-4C35-A59C-82231E8A0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8F3-5B5D-4DCA-B6DC-9EF261453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3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C4851-9C5F-4DF8-A7D6-C14182853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EC8BA-F5C3-4D72-8396-87E7DB22C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F21B8-E61C-477D-BC8D-5BC675371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063-EDD8-489D-A6E9-6A635DA72DE8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FD6C8-B963-4328-8617-AF3644B3D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E41AC-5421-42BC-8270-92D2BE8D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8F3-5B5D-4DCA-B6DC-9EF261453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54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4242-1630-4229-BB35-B06D0B719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7E463-C4F0-4867-BDCB-64A7D2317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E9DBD-5146-4B46-8455-D64F55F66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34C6C-4799-4646-AED9-4018FA9CB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063-EDD8-489D-A6E9-6A635DA72DE8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A3B7F-516F-4C92-B34D-6E2DC553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CAD46-8867-4FA0-A88B-7D65CB6A4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8F3-5B5D-4DCA-B6DC-9EF261453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2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1518-7F59-4380-A379-8EDA00EF9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2DFE1-787E-4457-A4FB-D75A1100A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3E32C-7894-4406-81DD-49B6DF1BF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F5D6E9-8B57-42E9-9592-780F614E2F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337A4B-B3B2-4189-984F-D26331984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1BC4B1-8172-4825-9734-772DE8A02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063-EDD8-489D-A6E9-6A635DA72DE8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A54FE5-6D6D-4069-A7D5-2FF068629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FCAB48-242E-49DF-8B5A-65349FCC9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8F3-5B5D-4DCA-B6DC-9EF261453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1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616F-5922-4330-95AD-D2FADEC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92BE51-9848-439C-AF2A-DD282502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063-EDD8-489D-A6E9-6A635DA72DE8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7257B-FDA6-429A-90BE-5AECD7950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A0ED7-CEFE-4008-AEC4-05FDB7C0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8F3-5B5D-4DCA-B6DC-9EF261453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99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DDF3D-8C22-409C-B3F0-504A0F75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063-EDD8-489D-A6E9-6A635DA72DE8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46E6BB-85D8-42B8-8C87-AAAD4AE0F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90AE6-1727-470D-9921-F12D0D2F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8F3-5B5D-4DCA-B6DC-9EF261453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02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B4CC-3A74-4B77-AAEA-E9ACBA76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C2B9-CEBD-439D-A342-96285CEBF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F12FA1-8F20-4C9F-BBCF-E4F746800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9B7EC-DB93-4C9D-9D39-7B42DB824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063-EDD8-489D-A6E9-6A635DA72DE8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6E5D2-C2EE-4935-BDB0-4A4ECE730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91789-5CDE-4D25-97DE-277957ED7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8F3-5B5D-4DCA-B6DC-9EF261453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12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1E7A-FB37-4E29-92C0-6DC6AE31C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874E53-CA7F-459E-A7C8-60733788F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0A5EE-EAC1-4F56-B576-A8B35FACF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07267-656B-477E-9D96-0CEBF3CAA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063-EDD8-489D-A6E9-6A635DA72DE8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84770-09D8-4999-85C9-39F39048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F6818-2ADF-47E1-81BB-2B985990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8F3-5B5D-4DCA-B6DC-9EF261453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62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1313BD-3777-4AC7-B010-9834F4ED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402BC-C4EC-4EF7-9833-069E1752B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67688-C8D3-4834-8311-BEE1E2B50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57063-EDD8-489D-A6E9-6A635DA72DE8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65313-D747-4939-A834-4EC95CE8E6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44484-D2B0-47B7-BB1D-483BD612A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DC8F3-5B5D-4DCA-B6DC-9EF261453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25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F0EE35-F86B-411F-926C-27C979E3CB13}"/>
              </a:ext>
            </a:extLst>
          </p:cNvPr>
          <p:cNvSpPr/>
          <p:nvPr/>
        </p:nvSpPr>
        <p:spPr>
          <a:xfrm>
            <a:off x="666163" y="1382900"/>
            <a:ext cx="6349815" cy="329320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cap="none" spc="0" dirty="0" err="1">
                <a:ln>
                  <a:solidFill>
                    <a:srgbClr val="FF0000"/>
                  </a:solidFill>
                </a:ln>
                <a:solidFill>
                  <a:schemeClr val="accent4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Dek</a:t>
            </a:r>
            <a:r>
              <a:rPr lang="en-US" sz="6000" b="1" cap="none" spc="0" dirty="0">
                <a:ln>
                  <a:solidFill>
                    <a:srgbClr val="FF0000"/>
                  </a:solidFill>
                </a:ln>
                <a:solidFill>
                  <a:schemeClr val="accent4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 Song </a:t>
            </a:r>
            <a:r>
              <a:rPr lang="en-US" sz="6000" b="1" cap="none" spc="0" dirty="0" err="1">
                <a:ln>
                  <a:solidFill>
                    <a:srgbClr val="FF0000"/>
                  </a:solidFill>
                </a:ln>
                <a:solidFill>
                  <a:schemeClr val="accent4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Ya</a:t>
            </a:r>
            <a:endParaRPr lang="en-US" sz="6000" b="1" cap="none" spc="0" dirty="0">
              <a:ln>
                <a:solidFill>
                  <a:srgbClr val="FF0000"/>
                </a:solidFill>
              </a:ln>
              <a:solidFill>
                <a:schemeClr val="accent4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Ravie" panose="04040805050809020602" pitchFamily="82" charset="0"/>
            </a:endParaRPr>
          </a:p>
          <a:p>
            <a:pPr algn="ctr"/>
            <a:r>
              <a:rPr lang="en-US" sz="6000" b="1" dirty="0">
                <a:ln>
                  <a:solidFill>
                    <a:srgbClr val="FF0000"/>
                  </a:solidFill>
                </a:ln>
                <a:solidFill>
                  <a:schemeClr val="accent4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(DSY)</a:t>
            </a:r>
          </a:p>
          <a:p>
            <a:pPr algn="ctr"/>
            <a:r>
              <a:rPr lang="en-US" sz="6000" b="1" cap="none" spc="0" dirty="0">
                <a:ln>
                  <a:solidFill>
                    <a:srgbClr val="FF0000"/>
                  </a:solidFill>
                </a:ln>
                <a:solidFill>
                  <a:schemeClr val="accent4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Application</a:t>
            </a:r>
          </a:p>
          <a:p>
            <a:pPr algn="ctr"/>
            <a:r>
              <a:rPr lang="en-US" sz="2800" b="1" cap="none" spc="0" dirty="0">
                <a:solidFill>
                  <a:srgbClr val="C00000"/>
                </a:solidFill>
                <a:effectLst/>
                <a:latin typeface="Agency FB" panose="020B0503020202020204" pitchFamily="34" charset="0"/>
              </a:rPr>
              <a:t>Health Medicine delivery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81E5FE-4329-467D-914E-66BD34D5A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503" y="1103337"/>
            <a:ext cx="3852334" cy="385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87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343104-3922-4916-83BC-DB600CF6727B}"/>
              </a:ext>
            </a:extLst>
          </p:cNvPr>
          <p:cNvSpPr/>
          <p:nvPr/>
        </p:nvSpPr>
        <p:spPr>
          <a:xfrm>
            <a:off x="618378" y="194890"/>
            <a:ext cx="109552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Competitive</a:t>
            </a:r>
            <a:r>
              <a:rPr lang="th-TH" sz="5400" b="1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 </a:t>
            </a:r>
            <a:r>
              <a:rPr lang="en-US" sz="5400" b="1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Advantage</a:t>
            </a:r>
            <a:endParaRPr lang="en-US" sz="2800" b="1" cap="none" spc="0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5CB59E-F21F-4D5E-9B49-B00D54989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4" y="1492587"/>
            <a:ext cx="4819280" cy="33803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641203-9CA8-4102-90CE-70C4719A89BE}"/>
              </a:ext>
            </a:extLst>
          </p:cNvPr>
          <p:cNvSpPr txBox="1"/>
          <p:nvPr/>
        </p:nvSpPr>
        <p:spPr>
          <a:xfrm>
            <a:off x="2705562" y="1172410"/>
            <a:ext cx="5406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มียารักษาโรคทุกชนิด ครอบคลุมทุกหมวดยา</a:t>
            </a:r>
            <a:endParaRPr lang="en-US" sz="32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F36A92-3DE6-4722-991E-2A656A44F44D}"/>
              </a:ext>
            </a:extLst>
          </p:cNvPr>
          <p:cNvSpPr txBox="1"/>
          <p:nvPr/>
        </p:nvSpPr>
        <p:spPr>
          <a:xfrm>
            <a:off x="2815700" y="4559938"/>
            <a:ext cx="6560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มีข้อมูลข่าวสารเรื่องยา และสุขภาพที่คอยอัพเดตทุกวัน</a:t>
            </a:r>
            <a:endParaRPr lang="en-US" sz="32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679875-71AC-4451-96C2-0E2A4A4665C7}"/>
              </a:ext>
            </a:extLst>
          </p:cNvPr>
          <p:cNvSpPr txBox="1"/>
          <p:nvPr/>
        </p:nvSpPr>
        <p:spPr>
          <a:xfrm>
            <a:off x="4755571" y="2198497"/>
            <a:ext cx="6818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มีข้อมูล และวิธีการใช้งานของยาทุกประเภทอย่างละเอียด</a:t>
            </a:r>
            <a:endParaRPr lang="en-US" sz="32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E4DA9E-9BEE-4B70-A71E-CBD2392992B9}"/>
              </a:ext>
            </a:extLst>
          </p:cNvPr>
          <p:cNvSpPr txBox="1"/>
          <p:nvPr/>
        </p:nvSpPr>
        <p:spPr>
          <a:xfrm>
            <a:off x="5025494" y="3132996"/>
            <a:ext cx="6818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มีการวิเคราะห์ แนะนำการใช้ตามอาการป่วยของแต่ละคน การใช้ร่วมกับยาตัวอื่น ผลข้างเคียง วิดีโอสาธิต เป็นต้น</a:t>
            </a:r>
            <a:endParaRPr lang="en-US" sz="32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4534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35BE74-7605-4B51-8CB6-7CF2F9691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430" y="1312095"/>
            <a:ext cx="3084148" cy="3559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598935-DF40-49D3-AB86-332B57F65760}"/>
              </a:ext>
            </a:extLst>
          </p:cNvPr>
          <p:cNvSpPr txBox="1"/>
          <p:nvPr/>
        </p:nvSpPr>
        <p:spPr>
          <a:xfrm>
            <a:off x="1307694" y="820023"/>
            <a:ext cx="8259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เจาะกลุ่มเป้าหมายเฉพาะผู้ป่วย และผู้ต้องการซื้อยารักษาโรคโดยเฉพาะ</a:t>
            </a:r>
            <a:endParaRPr lang="en-US" sz="32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AA4829-8D86-4729-9F58-171A1901912E}"/>
              </a:ext>
            </a:extLst>
          </p:cNvPr>
          <p:cNvSpPr txBox="1"/>
          <p:nvPr/>
        </p:nvSpPr>
        <p:spPr>
          <a:xfrm>
            <a:off x="503403" y="2167314"/>
            <a:ext cx="77850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บัญชีผู้ใช้สามารถเชื่อมต่อกับประวัติผู้ป่วยจากโรงพยาบาล</a:t>
            </a:r>
            <a:r>
              <a:rPr lang="th-TH" sz="3200" dirty="0" err="1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ต่างๆ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ที่ผู้ป่วยเคยไปรักษาตัว</a:t>
            </a:r>
            <a:endParaRPr lang="en-US" sz="32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075E18-7029-4DFF-9674-8ECE4CE339C5}"/>
              </a:ext>
            </a:extLst>
          </p:cNvPr>
          <p:cNvSpPr txBox="1"/>
          <p:nvPr/>
        </p:nvSpPr>
        <p:spPr>
          <a:xfrm>
            <a:off x="1538486" y="4007048"/>
            <a:ext cx="68742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รวมไปถึงประวัติการใช้ยา การแพ้ยา หรือสิทธิ์การรักษา</a:t>
            </a:r>
            <a:r>
              <a:rPr lang="th-TH" sz="3200" dirty="0" err="1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ต่างๆ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เพื่อใช้ลดค่าใช้จ่ายในการซื้อยาได้</a:t>
            </a:r>
            <a:endParaRPr lang="en-US" sz="32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22527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53E491-5D64-473C-A47C-93DE3D352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279" y="1198918"/>
            <a:ext cx="2789437" cy="2789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CCF87B-69BF-4F80-BA05-2AC58AA179AE}"/>
              </a:ext>
            </a:extLst>
          </p:cNvPr>
          <p:cNvSpPr txBox="1"/>
          <p:nvPr/>
        </p:nvSpPr>
        <p:spPr>
          <a:xfrm>
            <a:off x="1171765" y="530791"/>
            <a:ext cx="9848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rgbClr val="CC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มีแพทย์ และเภสัชคอยให้คำปรึกษาตลอด</a:t>
            </a:r>
            <a:r>
              <a:rPr lang="en-US" sz="3200" dirty="0">
                <a:solidFill>
                  <a:srgbClr val="CC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24</a:t>
            </a:r>
            <a:r>
              <a:rPr lang="th-TH" sz="3200" dirty="0">
                <a:solidFill>
                  <a:srgbClr val="CC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ชั่วโมง เพื่อให้ผู้ใช้สามารถแชทปรึกษาได้</a:t>
            </a:r>
            <a:endParaRPr lang="en-US" sz="3200" dirty="0">
              <a:solidFill>
                <a:srgbClr val="CC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7F0E82-AAFC-4933-97D7-B21F60748905}"/>
              </a:ext>
            </a:extLst>
          </p:cNvPr>
          <p:cNvSpPr txBox="1"/>
          <p:nvPr/>
        </p:nvSpPr>
        <p:spPr>
          <a:xfrm>
            <a:off x="2105398" y="4071707"/>
            <a:ext cx="79811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rgbClr val="CC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มีแผนที่แสดงตำแหน่งของโรงพยาบาล และร้านขายยาที่อยู่ใกล้ผู้ใช้ รวมถึงแนะนำเส้นทางการเดินทางที่เร็วที่สุดให้</a:t>
            </a:r>
            <a:endParaRPr lang="en-US" sz="3200" dirty="0">
              <a:solidFill>
                <a:srgbClr val="CC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51426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DF7497-1BF1-4F12-8F6C-2782C2C5A02A}"/>
              </a:ext>
            </a:extLst>
          </p:cNvPr>
          <p:cNvSpPr/>
          <p:nvPr/>
        </p:nvSpPr>
        <p:spPr>
          <a:xfrm>
            <a:off x="4138577" y="2719342"/>
            <a:ext cx="3914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Persona</a:t>
            </a:r>
            <a:endParaRPr lang="en-US" sz="2800" b="1" cap="none" spc="0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590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FCA7330-938B-4EB3-AAA1-582A674E020F}"/>
              </a:ext>
            </a:extLst>
          </p:cNvPr>
          <p:cNvSpPr/>
          <p:nvPr/>
        </p:nvSpPr>
        <p:spPr>
          <a:xfrm>
            <a:off x="200025" y="142875"/>
            <a:ext cx="5850000" cy="2430000"/>
          </a:xfrm>
          <a:prstGeom prst="roundRect">
            <a:avLst/>
          </a:prstGeom>
          <a:solidFill>
            <a:srgbClr val="FFFF99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9AA6CB2-4D26-4296-93CE-FC1FD7275078}"/>
              </a:ext>
            </a:extLst>
          </p:cNvPr>
          <p:cNvSpPr/>
          <p:nvPr/>
        </p:nvSpPr>
        <p:spPr>
          <a:xfrm>
            <a:off x="200025" y="2667000"/>
            <a:ext cx="5850000" cy="2430000"/>
          </a:xfrm>
          <a:prstGeom prst="roundRect">
            <a:avLst/>
          </a:prstGeom>
          <a:solidFill>
            <a:srgbClr val="FFCCCC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1DA6FDE-7C67-4FAF-AB94-A86E3C71449B}"/>
              </a:ext>
            </a:extLst>
          </p:cNvPr>
          <p:cNvSpPr/>
          <p:nvPr/>
        </p:nvSpPr>
        <p:spPr>
          <a:xfrm>
            <a:off x="6141977" y="142875"/>
            <a:ext cx="5850000" cy="2430000"/>
          </a:xfrm>
          <a:prstGeom prst="roundRect">
            <a:avLst/>
          </a:prstGeom>
          <a:solidFill>
            <a:srgbClr val="FFCCCC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F1FAAE4-9905-4814-A892-96626AB36DAD}"/>
              </a:ext>
            </a:extLst>
          </p:cNvPr>
          <p:cNvSpPr/>
          <p:nvPr/>
        </p:nvSpPr>
        <p:spPr>
          <a:xfrm>
            <a:off x="6141977" y="2667000"/>
            <a:ext cx="5850000" cy="2430000"/>
          </a:xfrm>
          <a:prstGeom prst="roundRect">
            <a:avLst/>
          </a:prstGeom>
          <a:solidFill>
            <a:srgbClr val="FFFF99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รูปภาพ 1">
            <a:extLst>
              <a:ext uri="{FF2B5EF4-FFF2-40B4-BE49-F238E27FC236}">
                <a16:creationId xmlns:a16="http://schemas.microsoft.com/office/drawing/2014/main" id="{27E0687F-F443-4335-B963-F6399FBDBE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57" y="457875"/>
            <a:ext cx="1800000" cy="1800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2734CB-40E0-4DE3-AE17-1B36B701D4AE}"/>
              </a:ext>
            </a:extLst>
          </p:cNvPr>
          <p:cNvSpPr/>
          <p:nvPr/>
        </p:nvSpPr>
        <p:spPr>
          <a:xfrm>
            <a:off x="2228441" y="277875"/>
            <a:ext cx="3688048" cy="2160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Name &amp; Face</a:t>
            </a:r>
            <a:endParaRPr lang="en-US" sz="24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นายสาธิต เหลือจันทร์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อายุ 46 ปี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เป็นเบาหวาน ความดัน และเนื้องอกประสาทหู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“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อยากซื้อยาตามที่หมอสั่ง</a:t>
            </a:r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 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แต่ให้ออกไปที่โรงพยาบาลหรือร้านขายยาทุกครั้งก็ไม่ไหว (บางครั้งไม่สะดวก)</a:t>
            </a:r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”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2BD6DA4-FCF8-4B0B-BD30-D6CDD0DBCE7C}"/>
              </a:ext>
            </a:extLst>
          </p:cNvPr>
          <p:cNvSpPr/>
          <p:nvPr/>
        </p:nvSpPr>
        <p:spPr>
          <a:xfrm>
            <a:off x="6317030" y="277875"/>
            <a:ext cx="5493970" cy="2160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b="1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Demographic</a:t>
            </a:r>
            <a:endParaRPr lang="en-US" sz="24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ช่างซ่อมเครื่องมือแพทย์</a:t>
            </a:r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, FOREX Trader</a:t>
            </a:r>
          </a:p>
          <a:p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แต่งงานแล้ว มีลูกชาย 2 คน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เกิดที่กรุงเทพฯ ปัจจุบันพักอยู่ที่กรุงเทพฯ บ้านพักย่านจรัญฯ 57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เรียนจบปริญญาตรี สถาบันเทคโนโลยีราชมงคล ธัญบุรี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ตอนนี้ทำงานอยู่ที่บริษัท อี ฟอร์ แอล เอม จำกัด(มหาชน) ตำแหน่งผู้จัดการแผนกช่าง</a:t>
            </a:r>
            <a:r>
              <a:rPr lang="en-US" sz="2000" dirty="0">
                <a:solidFill>
                  <a:srgbClr val="C00000"/>
                </a:solidFill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 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เขตงานบริการ กรุงเทพฯ</a:t>
            </a:r>
            <a:endParaRPr lang="en-US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9DDE972-510B-4F74-B41B-D5DD423F17CF}"/>
              </a:ext>
            </a:extLst>
          </p:cNvPr>
          <p:cNvSpPr/>
          <p:nvPr/>
        </p:nvSpPr>
        <p:spPr>
          <a:xfrm>
            <a:off x="6317030" y="2802000"/>
            <a:ext cx="5493970" cy="2160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Needs &amp; Goals / Pain points </a:t>
            </a:r>
            <a:endParaRPr lang="en-US" sz="24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อยากซื้อยาตามใบสั่งยาของหมอหรือจากที่หมอนัดเป็นประจำได้จากร้านขายยาอื่น</a:t>
            </a:r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 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ๆ ที่อยู่ใกล้เคียงและในเวลาอื่นได้ตามที่สะดวกโดยไม่จำเป็นต้องรอคิวจ่ายยาที่เคาน์เตอร์ของโรงพยาบาลทันทีหลังพบหมอเสร็จทุกครั้ง ขับรถออกไปซื้อยาเองก็ลำบาก กลัวรถติด อยากซื้อยาได้โดยไม่ต้องออกจากบ้าน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FD38CA-B9BE-41D6-B1BB-5021F7208842}"/>
              </a:ext>
            </a:extLst>
          </p:cNvPr>
          <p:cNvSpPr/>
          <p:nvPr/>
        </p:nvSpPr>
        <p:spPr>
          <a:xfrm>
            <a:off x="374557" y="2802000"/>
            <a:ext cx="5493970" cy="2160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Behaviors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Trade FOREX</a:t>
            </a:r>
          </a:p>
          <a:p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ชอบอ่านการ์ตูนญี่ปุ่น</a:t>
            </a:r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,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 เกาหลี และจีน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นิสัยดี พึ่งพาได้ สุภาพอ่อนโยน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ป่วยบ่อย หมอนัดประจำ ต้องทานยาเป็นประจำ</a:t>
            </a:r>
            <a:endParaRPr lang="en-US" sz="18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89968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: Rounded Corners 2049">
            <a:extLst>
              <a:ext uri="{FF2B5EF4-FFF2-40B4-BE49-F238E27FC236}">
                <a16:creationId xmlns:a16="http://schemas.microsoft.com/office/drawing/2014/main" id="{8F66C1FD-A753-4EAF-ABD4-001F53D7A9D4}"/>
              </a:ext>
            </a:extLst>
          </p:cNvPr>
          <p:cNvSpPr/>
          <p:nvPr/>
        </p:nvSpPr>
        <p:spPr>
          <a:xfrm>
            <a:off x="204451" y="142875"/>
            <a:ext cx="5850000" cy="2430000"/>
          </a:xfrm>
          <a:prstGeom prst="roundRect">
            <a:avLst/>
          </a:prstGeom>
          <a:solidFill>
            <a:srgbClr val="FFCCCC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1" name="Rectangle: Rounded Corners 2050">
            <a:extLst>
              <a:ext uri="{FF2B5EF4-FFF2-40B4-BE49-F238E27FC236}">
                <a16:creationId xmlns:a16="http://schemas.microsoft.com/office/drawing/2014/main" id="{A5F9C086-465B-4230-B379-F81E640E37FF}"/>
              </a:ext>
            </a:extLst>
          </p:cNvPr>
          <p:cNvSpPr/>
          <p:nvPr/>
        </p:nvSpPr>
        <p:spPr>
          <a:xfrm>
            <a:off x="200025" y="2667000"/>
            <a:ext cx="5850000" cy="2430000"/>
          </a:xfrm>
          <a:prstGeom prst="roundRect">
            <a:avLst/>
          </a:prstGeom>
          <a:solidFill>
            <a:srgbClr val="FFFF99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052" name="Rectangle: Rounded Corners 2051">
            <a:extLst>
              <a:ext uri="{FF2B5EF4-FFF2-40B4-BE49-F238E27FC236}">
                <a16:creationId xmlns:a16="http://schemas.microsoft.com/office/drawing/2014/main" id="{7E512391-6419-4541-84F2-4B3FAF7D34F1}"/>
              </a:ext>
            </a:extLst>
          </p:cNvPr>
          <p:cNvSpPr/>
          <p:nvPr/>
        </p:nvSpPr>
        <p:spPr>
          <a:xfrm>
            <a:off x="6141977" y="142875"/>
            <a:ext cx="5850000" cy="2430000"/>
          </a:xfrm>
          <a:prstGeom prst="roundRect">
            <a:avLst/>
          </a:prstGeom>
          <a:solidFill>
            <a:srgbClr val="FFFF99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053" name="Rectangle: Rounded Corners 2052">
            <a:extLst>
              <a:ext uri="{FF2B5EF4-FFF2-40B4-BE49-F238E27FC236}">
                <a16:creationId xmlns:a16="http://schemas.microsoft.com/office/drawing/2014/main" id="{FB0200A0-D180-49A3-BBA0-84936581A854}"/>
              </a:ext>
            </a:extLst>
          </p:cNvPr>
          <p:cNvSpPr/>
          <p:nvPr/>
        </p:nvSpPr>
        <p:spPr>
          <a:xfrm>
            <a:off x="6141977" y="2667000"/>
            <a:ext cx="5850000" cy="2430000"/>
          </a:xfrm>
          <a:prstGeom prst="roundRect">
            <a:avLst/>
          </a:prstGeom>
          <a:solidFill>
            <a:srgbClr val="FFCCCC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Rectangle: Rounded Corners 2054">
            <a:extLst>
              <a:ext uri="{FF2B5EF4-FFF2-40B4-BE49-F238E27FC236}">
                <a16:creationId xmlns:a16="http://schemas.microsoft.com/office/drawing/2014/main" id="{C5D14E81-145D-42A0-BE95-97E5C55F50C0}"/>
              </a:ext>
            </a:extLst>
          </p:cNvPr>
          <p:cNvSpPr/>
          <p:nvPr/>
        </p:nvSpPr>
        <p:spPr>
          <a:xfrm>
            <a:off x="2228441" y="277875"/>
            <a:ext cx="3688048" cy="2160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Name &amp; Face</a:t>
            </a:r>
            <a:endParaRPr lang="en-US" sz="24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นางเกศินี  ทีปประสาน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อายุ 71 ปี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มีอาการปวดข้อเข่า และขาอยู่บ่อย ๆ 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“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ไม่อยากเดินทางออกจากบ้านไปซื้อยาไกล</a:t>
            </a:r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 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ๆ (ไม่มีรถยนต์) อยากนั่งอยู่ที่บ้านก็ซื้อยาได้</a:t>
            </a:r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”</a:t>
            </a:r>
          </a:p>
        </p:txBody>
      </p:sp>
      <p:sp>
        <p:nvSpPr>
          <p:cNvPr id="2056" name="Rectangle: Rounded Corners 2055">
            <a:extLst>
              <a:ext uri="{FF2B5EF4-FFF2-40B4-BE49-F238E27FC236}">
                <a16:creationId xmlns:a16="http://schemas.microsoft.com/office/drawing/2014/main" id="{DC3699F2-450F-4007-BA2D-EC4E492E2FBA}"/>
              </a:ext>
            </a:extLst>
          </p:cNvPr>
          <p:cNvSpPr/>
          <p:nvPr/>
        </p:nvSpPr>
        <p:spPr>
          <a:xfrm>
            <a:off x="6317030" y="277875"/>
            <a:ext cx="5493970" cy="2160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b="1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Demographic</a:t>
            </a:r>
            <a:endParaRPr lang="en-US" sz="24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อาชีพข้าราชการกระทรวงศึกษาธิการแต่งงานแล้ว 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โสด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เกิดที่จังหวัดสุรินทร์ ปัจจุบันพักอยู่ที่จังหวัดนนทบุรี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เรียนจบปริญญาตรี มหาวิทยาลัยลัยราชภัฏสวน</a:t>
            </a:r>
            <a:r>
              <a:rPr lang="th-TH" sz="2000" dirty="0" err="1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สุนัน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ทา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เรียนจบปริญญาโท มหาวิทยาลัยศรีนครินทรวิโรฒ ประสานมิตร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ตอนนี้เกษียณอยู่บ้าน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</p:txBody>
      </p:sp>
      <p:sp>
        <p:nvSpPr>
          <p:cNvPr id="2057" name="Rectangle: Rounded Corners 2056">
            <a:extLst>
              <a:ext uri="{FF2B5EF4-FFF2-40B4-BE49-F238E27FC236}">
                <a16:creationId xmlns:a16="http://schemas.microsoft.com/office/drawing/2014/main" id="{5769A36C-65A7-46DA-A21B-4FD844AF0E91}"/>
              </a:ext>
            </a:extLst>
          </p:cNvPr>
          <p:cNvSpPr/>
          <p:nvPr/>
        </p:nvSpPr>
        <p:spPr>
          <a:xfrm>
            <a:off x="6317030" y="2802000"/>
            <a:ext cx="5493970" cy="2160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Needs &amp; Goals / Pain points </a:t>
            </a:r>
            <a:endParaRPr lang="en-US" sz="24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อยากให้สามารถสั่งซื้อยาได้แม้จะอยู่ที่บ้าน เพราะไม่มีลูกหลานพาไปซื้อยาหรือไม่มีรถยนต์ขับออกไปซื้อ เวลาปวดเข่าแล้วยาทาหมดต้องนั่งรถแท็กซี่หรือวินมอเตอร์ไซค์ออกไปซื้อ ถ้าสั่งซื้อยาเองได้ที่บ้านคงจะสะดวกขึ้นมาก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</p:txBody>
      </p:sp>
      <p:sp>
        <p:nvSpPr>
          <p:cNvPr id="2058" name="Rectangle: Rounded Corners 2057">
            <a:extLst>
              <a:ext uri="{FF2B5EF4-FFF2-40B4-BE49-F238E27FC236}">
                <a16:creationId xmlns:a16="http://schemas.microsoft.com/office/drawing/2014/main" id="{68810D8C-D09F-4BC4-891B-CA7C2ECEC2F3}"/>
              </a:ext>
            </a:extLst>
          </p:cNvPr>
          <p:cNvSpPr/>
          <p:nvPr/>
        </p:nvSpPr>
        <p:spPr>
          <a:xfrm>
            <a:off x="374557" y="2802000"/>
            <a:ext cx="5493970" cy="2160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Behaviors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เป็นคนใจเย็น มีจิตใจเมตตา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ชอบศึกษาธรรมะ ไม่ชอบสาเก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ปวดข้อเข่าบ่อย เดินนาน ๆ หรือเดินทางไกลไม่ค่อยได้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</p:txBody>
      </p:sp>
      <p:pic>
        <p:nvPicPr>
          <p:cNvPr id="53" name="รูปภาพ 4">
            <a:extLst>
              <a:ext uri="{FF2B5EF4-FFF2-40B4-BE49-F238E27FC236}">
                <a16:creationId xmlns:a16="http://schemas.microsoft.com/office/drawing/2014/main" id="{E118FE58-784F-4A18-920C-1397839A661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4" t="36278" b="27141"/>
          <a:stretch/>
        </p:blipFill>
        <p:spPr bwMode="auto">
          <a:xfrm>
            <a:off x="382465" y="457875"/>
            <a:ext cx="1800000" cy="18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6095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F146F9B-3DD1-4C4A-AD96-E769F49D0E1C}"/>
              </a:ext>
            </a:extLst>
          </p:cNvPr>
          <p:cNvSpPr/>
          <p:nvPr/>
        </p:nvSpPr>
        <p:spPr>
          <a:xfrm>
            <a:off x="200025" y="142875"/>
            <a:ext cx="5850000" cy="2430000"/>
          </a:xfrm>
          <a:prstGeom prst="roundRect">
            <a:avLst/>
          </a:prstGeom>
          <a:solidFill>
            <a:srgbClr val="FFFF99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F6665DA-A1FF-4169-B39D-6C9B7D44D1EE}"/>
              </a:ext>
            </a:extLst>
          </p:cNvPr>
          <p:cNvSpPr/>
          <p:nvPr/>
        </p:nvSpPr>
        <p:spPr>
          <a:xfrm>
            <a:off x="200025" y="2667000"/>
            <a:ext cx="5850000" cy="2430000"/>
          </a:xfrm>
          <a:prstGeom prst="roundRect">
            <a:avLst/>
          </a:prstGeom>
          <a:solidFill>
            <a:srgbClr val="FFCCCC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27D124A-8DBE-4C26-B488-9746E7ECF5E1}"/>
              </a:ext>
            </a:extLst>
          </p:cNvPr>
          <p:cNvSpPr/>
          <p:nvPr/>
        </p:nvSpPr>
        <p:spPr>
          <a:xfrm>
            <a:off x="6141977" y="142875"/>
            <a:ext cx="5850000" cy="2430000"/>
          </a:xfrm>
          <a:prstGeom prst="roundRect">
            <a:avLst/>
          </a:prstGeom>
          <a:solidFill>
            <a:srgbClr val="FFCCCC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4CB27E5-1150-40A3-BDBE-A9391CDA651F}"/>
              </a:ext>
            </a:extLst>
          </p:cNvPr>
          <p:cNvSpPr/>
          <p:nvPr/>
        </p:nvSpPr>
        <p:spPr>
          <a:xfrm>
            <a:off x="6141977" y="2667000"/>
            <a:ext cx="5850000" cy="2430000"/>
          </a:xfrm>
          <a:prstGeom prst="roundRect">
            <a:avLst/>
          </a:prstGeom>
          <a:solidFill>
            <a:srgbClr val="FFFF99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652F709-3EF0-4DE6-A0F2-06CA42F9E8AD}"/>
              </a:ext>
            </a:extLst>
          </p:cNvPr>
          <p:cNvSpPr/>
          <p:nvPr/>
        </p:nvSpPr>
        <p:spPr>
          <a:xfrm>
            <a:off x="2228441" y="277875"/>
            <a:ext cx="3688048" cy="2160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Name &amp; Face</a:t>
            </a:r>
            <a:endParaRPr lang="en-US" sz="24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นาย</a:t>
            </a:r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วราว</a:t>
            </a:r>
            <a:r>
              <a:rPr lang="th-TH" sz="2000" dirty="0" err="1">
                <a:solidFill>
                  <a:srgbClr val="C00000"/>
                </a:solidFill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ุธ</a:t>
            </a:r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 ณ</a:t>
            </a:r>
            <a:r>
              <a:rPr lang="th-TH" sz="2000" dirty="0" err="1">
                <a:solidFill>
                  <a:srgbClr val="C00000"/>
                </a:solidFill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ัฏฐ</a:t>
            </a:r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กุล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อายุ </a:t>
            </a:r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53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 ปี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เป็นความดัน ปวดข้อเข่า และกรดไหลย้อน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“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ไม่อยากเดินทางออกจากบ้านไปซื้อยาไกล</a:t>
            </a:r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 </a:t>
            </a:r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เพราะเวลาขับรถนาน ๆ แล้วจะทำให้เกิดอาการปวดข้อเข่าได้</a:t>
            </a:r>
            <a:r>
              <a:rPr lang="en-US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”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59F5EC2-1403-4D03-B24D-F62DF9243D0D}"/>
              </a:ext>
            </a:extLst>
          </p:cNvPr>
          <p:cNvSpPr/>
          <p:nvPr/>
        </p:nvSpPr>
        <p:spPr>
          <a:xfrm>
            <a:off x="6317030" y="277875"/>
            <a:ext cx="5493970" cy="2160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Demographic</a:t>
            </a:r>
            <a:endParaRPr lang="en-US" sz="24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อาชีพรับจ้าง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แต่งงานแล้ว มีลูกชาย 2 คน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เกิดที่จังหวัดเพชรบุรี ปัจจุบันพักอยู่ที่กรุงเทพฯ แถวพระราม 2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เรียนจบปริญญาตรี มหาวิทยาลัยรามคำแหง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ตอนนี้ทำงานอยู่ที่บริษัท ฐิติกร จำกัด(มหาชน)</a:t>
            </a:r>
            <a:endParaRPr lang="en-US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3CD4D16-9090-416A-B0E5-FBF676858B4D}"/>
              </a:ext>
            </a:extLst>
          </p:cNvPr>
          <p:cNvSpPr/>
          <p:nvPr/>
        </p:nvSpPr>
        <p:spPr>
          <a:xfrm>
            <a:off x="6317030" y="2802000"/>
            <a:ext cx="5493970" cy="2160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Needs &amp; Goals / Pain points </a:t>
            </a:r>
            <a:endParaRPr lang="en-US" sz="24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อยากได้ความสะดวกสบายในการซื้อยาในแต่ละครั้ง เพื่อที่จะไม่ต้อง</a:t>
            </a:r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ขับรถออกไปซื้อยาเอง เพราะส่วนใหญ่เวลาขับรถไปซื้อยาที่โรงพยาบาลมักจะลำบาก รถติด บางครั้งต้องตื่นแต่เช้า เพื่อที่จะได้มาจองคิวลำดับแรกๆ และบางครั้งการที่ขับรถเป็นเวลานาน ๆ จะ</a:t>
            </a:r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ทำให้เกิดอาการปวดข้อเข่าได้ ถ้าเราสามารถซื้อยาได้โดยไม่ต้องออกไปซื้อเอง คงจะช่วยแบ่งเบาภาระได้ระดับหนึ่ง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D43A479-D69F-4E5B-ACE0-5780636192A4}"/>
              </a:ext>
            </a:extLst>
          </p:cNvPr>
          <p:cNvSpPr/>
          <p:nvPr/>
        </p:nvSpPr>
        <p:spPr>
          <a:xfrm>
            <a:off x="374557" y="2802000"/>
            <a:ext cx="5493970" cy="21600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Behaviors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ชอบอ่าน และดูการ์ตูนญี่ปุ่น</a:t>
            </a:r>
          </a:p>
          <a:p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ชอบดูหนัง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นิสัยดี สุขุม สุภาพอ่อนโยน</a:t>
            </a:r>
          </a:p>
          <a:p>
            <a:r>
              <a:rPr lang="th-TH" sz="2000" dirty="0">
                <a:solidFill>
                  <a:srgbClr val="C0000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- หากเดินทางไกล ๆ เป็นเวลานาน จะทำให้ปวดข้อเข่า</a:t>
            </a:r>
            <a:endParaRPr lang="en-US" sz="2000" dirty="0">
              <a:solidFill>
                <a:srgbClr val="C00000"/>
              </a:solidFill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746C994-6261-4FE9-9937-B97662F56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5" t="16695" r="43181" b="46793"/>
          <a:stretch/>
        </p:blipFill>
        <p:spPr>
          <a:xfrm>
            <a:off x="588105" y="362485"/>
            <a:ext cx="1548384" cy="199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61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AFE8E5-D27A-417F-97D9-BA1A819FC732}"/>
              </a:ext>
            </a:extLst>
          </p:cNvPr>
          <p:cNvSpPr/>
          <p:nvPr/>
        </p:nvSpPr>
        <p:spPr>
          <a:xfrm>
            <a:off x="2228595" y="2719342"/>
            <a:ext cx="77348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Business </a:t>
            </a:r>
            <a:r>
              <a:rPr lang="en-US" sz="5400" b="1" cap="none" spc="0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Canvas</a:t>
            </a:r>
            <a:endParaRPr lang="en-US" sz="2800" b="1" cap="none" spc="0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377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A6CDB4-023C-48A1-8840-2FEE505AA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4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51B657-6234-495A-A206-B67DF6A8195D}"/>
              </a:ext>
            </a:extLst>
          </p:cNvPr>
          <p:cNvSpPr/>
          <p:nvPr/>
        </p:nvSpPr>
        <p:spPr>
          <a:xfrm>
            <a:off x="2422562" y="2719342"/>
            <a:ext cx="73468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Cost Structure</a:t>
            </a:r>
            <a:endParaRPr lang="en-US" sz="2800" b="1" cap="none" spc="0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81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D4E82-CEF5-46ED-90A5-CBB2558F7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1" y="36368"/>
            <a:ext cx="2006614" cy="2006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4B365-1B27-4EEA-A0BB-86753D573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12" y="3231086"/>
            <a:ext cx="2208736" cy="2208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3A274-B3E3-47B0-9D0D-984D97CD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33" y="1810256"/>
            <a:ext cx="1527293" cy="1524309"/>
          </a:xfrm>
          <a:prstGeom prst="rect">
            <a:avLst/>
          </a:prstGeom>
        </p:spPr>
      </p:pic>
      <p:pic>
        <p:nvPicPr>
          <p:cNvPr id="13" name="Graphic 12" descr="Arrow Clockwise curve">
            <a:extLst>
              <a:ext uri="{FF2B5EF4-FFF2-40B4-BE49-F238E27FC236}">
                <a16:creationId xmlns:a16="http://schemas.microsoft.com/office/drawing/2014/main" id="{2E599916-FB31-423A-A485-30B487624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250134">
            <a:off x="2273638" y="754349"/>
            <a:ext cx="1327657" cy="1327657"/>
          </a:xfrm>
          <a:prstGeom prst="rect">
            <a:avLst/>
          </a:prstGeom>
        </p:spPr>
      </p:pic>
      <p:pic>
        <p:nvPicPr>
          <p:cNvPr id="15" name="Graphic 14" descr="Arrow Clockwise curve">
            <a:extLst>
              <a:ext uri="{FF2B5EF4-FFF2-40B4-BE49-F238E27FC236}">
                <a16:creationId xmlns:a16="http://schemas.microsoft.com/office/drawing/2014/main" id="{3CCE3714-E2DF-4156-84E3-5C09647CC2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996757">
            <a:off x="2685877" y="3334737"/>
            <a:ext cx="1408068" cy="140806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3C8C87-F020-4BD5-9885-555CA92786C9}"/>
              </a:ext>
            </a:extLst>
          </p:cNvPr>
          <p:cNvSpPr/>
          <p:nvPr/>
        </p:nvSpPr>
        <p:spPr>
          <a:xfrm>
            <a:off x="5533721" y="318167"/>
            <a:ext cx="59458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What is DSY</a:t>
            </a:r>
            <a:endParaRPr lang="en-US" sz="5400" b="1" cap="none" spc="0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C1EAE1-7ED9-4E43-A24C-23F6D98331F3}"/>
              </a:ext>
            </a:extLst>
          </p:cNvPr>
          <p:cNvSpPr txBox="1"/>
          <p:nvPr/>
        </p:nvSpPr>
        <p:spPr>
          <a:xfrm>
            <a:off x="5215524" y="1418177"/>
            <a:ext cx="6582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	</a:t>
            </a:r>
            <a:r>
              <a:rPr lang="en-US" sz="3200" i="0" u="none" strike="noStrike" dirty="0">
                <a:solidFill>
                  <a:srgbClr val="C00000"/>
                </a:solidFill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DSY </a:t>
            </a:r>
            <a:r>
              <a:rPr lang="th-TH" sz="3200" i="0" u="none" strike="noStrike" dirty="0">
                <a:solidFill>
                  <a:srgbClr val="C00000"/>
                </a:solidFill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คือแพลตฟอร์มที่รวบรวมยารักษาโรคทุกประเภท ไม่ว่าจะเป็นยาสามัญประจำบ้าน, ยาแผนโบราณ หรือยาที่ต้องได้รับคำแนะนำจากแพทย์ก่อนการใช้งานก็ตาม จากร้านขายยาใกล้บ้านคุณ รวมไปถึงโรงพยาบาล ที่คุณสามารถกดสั่งผ่านแอพ และเด็กของเราจะไปรับ และส่งยาให้คุณถึงที่</a:t>
            </a:r>
            <a:endParaRPr lang="en-US" sz="32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22" name="Graphic 21" descr="Arrow Clockwise curve">
            <a:extLst>
              <a:ext uri="{FF2B5EF4-FFF2-40B4-BE49-F238E27FC236}">
                <a16:creationId xmlns:a16="http://schemas.microsoft.com/office/drawing/2014/main" id="{6DB19651-4484-46E6-B8FE-C521970227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2407665" flipH="1" flipV="1">
            <a:off x="355853" y="2354950"/>
            <a:ext cx="1397086" cy="139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09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AB4432C-6944-48FC-9337-EA9EF4E73A7C}"/>
              </a:ext>
            </a:extLst>
          </p:cNvPr>
          <p:cNvSpPr/>
          <p:nvPr/>
        </p:nvSpPr>
        <p:spPr>
          <a:xfrm>
            <a:off x="195311" y="639190"/>
            <a:ext cx="3690000" cy="4181382"/>
          </a:xfrm>
          <a:prstGeom prst="roundRect">
            <a:avLst/>
          </a:prstGeom>
          <a:solidFill>
            <a:srgbClr val="FFFF99"/>
          </a:solidFill>
          <a:ln>
            <a:solidFill>
              <a:srgbClr val="EBE600"/>
            </a:solidFill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1512198-2CB8-4F41-8C2C-F0CF08A10570}"/>
              </a:ext>
            </a:extLst>
          </p:cNvPr>
          <p:cNvSpPr/>
          <p:nvPr/>
        </p:nvSpPr>
        <p:spPr>
          <a:xfrm>
            <a:off x="4251000" y="639190"/>
            <a:ext cx="3690000" cy="4181382"/>
          </a:xfrm>
          <a:prstGeom prst="roundRect">
            <a:avLst/>
          </a:prstGeom>
          <a:solidFill>
            <a:srgbClr val="FFFF99"/>
          </a:solidFill>
          <a:ln>
            <a:solidFill>
              <a:srgbClr val="EBE600"/>
            </a:solidFill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0A5324-2CEF-4932-8C69-A08C64315D50}"/>
              </a:ext>
            </a:extLst>
          </p:cNvPr>
          <p:cNvSpPr/>
          <p:nvPr/>
        </p:nvSpPr>
        <p:spPr>
          <a:xfrm>
            <a:off x="8306689" y="639190"/>
            <a:ext cx="3690000" cy="4181382"/>
          </a:xfrm>
          <a:prstGeom prst="roundRect">
            <a:avLst/>
          </a:prstGeom>
          <a:solidFill>
            <a:srgbClr val="FFFF99"/>
          </a:solidFill>
          <a:ln>
            <a:solidFill>
              <a:srgbClr val="EBE600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7D6717-6CCC-4310-8302-F056DB0799E0}"/>
              </a:ext>
            </a:extLst>
          </p:cNvPr>
          <p:cNvSpPr/>
          <p:nvPr/>
        </p:nvSpPr>
        <p:spPr>
          <a:xfrm>
            <a:off x="375311" y="1349400"/>
            <a:ext cx="3330000" cy="3330000"/>
          </a:xfrm>
          <a:prstGeom prst="roundRect">
            <a:avLst>
              <a:gd name="adj" fmla="val 12949"/>
            </a:avLst>
          </a:prstGeom>
          <a:solidFill>
            <a:srgbClr val="85C7D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7E9A5D-3F81-4B01-BFC1-E164B125D858}"/>
              </a:ext>
            </a:extLst>
          </p:cNvPr>
          <p:cNvSpPr txBox="1"/>
          <p:nvPr/>
        </p:nvSpPr>
        <p:spPr>
          <a:xfrm>
            <a:off x="753679" y="764629"/>
            <a:ext cx="2441359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Variable cost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CE27E0-7D06-434E-BFC9-B99D459F76EC}"/>
              </a:ext>
            </a:extLst>
          </p:cNvPr>
          <p:cNvSpPr txBox="1"/>
          <p:nvPr/>
        </p:nvSpPr>
        <p:spPr>
          <a:xfrm>
            <a:off x="4875322" y="764630"/>
            <a:ext cx="2441359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Irrelevant cost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866AD5-195E-40C9-B32F-009267100033}"/>
              </a:ext>
            </a:extLst>
          </p:cNvPr>
          <p:cNvSpPr txBox="1"/>
          <p:nvPr/>
        </p:nvSpPr>
        <p:spPr>
          <a:xfrm>
            <a:off x="8996042" y="764629"/>
            <a:ext cx="2441359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Fixed cost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92EA2B-98BC-4446-B0E3-0553D7962334}"/>
              </a:ext>
            </a:extLst>
          </p:cNvPr>
          <p:cNvSpPr txBox="1"/>
          <p:nvPr/>
        </p:nvSpPr>
        <p:spPr>
          <a:xfrm>
            <a:off x="375312" y="1474843"/>
            <a:ext cx="3330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• ค่าน้ำ, ค่าไฟ รายเดือน</a:t>
            </a:r>
          </a:p>
          <a:p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• ค่าใช้จ่ายในด้านการโฆษณา, ประชาสัมพันธ์</a:t>
            </a:r>
          </a:p>
          <a:p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• ค่าใช้จ่ายในการวางแผนกลยุทธ์ทางการตลาด</a:t>
            </a:r>
          </a:p>
          <a:p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เพื่อเพิ่มฐานลูกค้า</a:t>
            </a:r>
          </a:p>
          <a:p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• ค่าพัฒนา, บ้ารุง และดูแลระบบ</a:t>
            </a:r>
            <a:endParaRPr lang="en-US" sz="20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A714FB-18EF-4CEE-9F34-C39775B4B685}"/>
              </a:ext>
            </a:extLst>
          </p:cNvPr>
          <p:cNvSpPr/>
          <p:nvPr/>
        </p:nvSpPr>
        <p:spPr>
          <a:xfrm>
            <a:off x="4431000" y="1349400"/>
            <a:ext cx="3330000" cy="3330000"/>
          </a:xfrm>
          <a:prstGeom prst="roundRect">
            <a:avLst>
              <a:gd name="adj" fmla="val 12949"/>
            </a:avLst>
          </a:prstGeom>
          <a:solidFill>
            <a:srgbClr val="85C7D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E2C7F7-619A-4B64-B33F-678EC07BC5B8}"/>
              </a:ext>
            </a:extLst>
          </p:cNvPr>
          <p:cNvSpPr txBox="1"/>
          <p:nvPr/>
        </p:nvSpPr>
        <p:spPr>
          <a:xfrm>
            <a:off x="4431000" y="1474843"/>
            <a:ext cx="3330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• ค่าซื้อเครื่องคอมพิวเตอร์, </a:t>
            </a:r>
            <a:r>
              <a:rPr lang="en-US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tablet, laptop,</a:t>
            </a:r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smart phone </a:t>
            </a:r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ใหม่เมื่อเสื่อมราคา</a:t>
            </a:r>
          </a:p>
          <a:p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• ค่าเช่าสำนักงานตามสัญญาเช่าระยะยาวหลายปี</a:t>
            </a:r>
          </a:p>
          <a:p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• ค่าเบี้ยประกัน ค่าภาษีทรัพย์สิน</a:t>
            </a:r>
          </a:p>
          <a:p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• ค่าผลิตยาชนิดต่าง ๆ ถึงแม้ว่าจะขายออกได้ไม่ตรงตามเป้าที่วางแผนไว้</a:t>
            </a:r>
          </a:p>
          <a:p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• ค่าอุปกรณ์ต่าง ๆ และเฟอร์นิเจอร์ในสำนักงาน</a:t>
            </a:r>
          </a:p>
          <a:p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• ค่าโปรแกรมที่ใช้ในการพัฒนาระบบ</a:t>
            </a:r>
            <a:endParaRPr lang="en-US" sz="20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DBC09A-7C1B-4679-B66F-8C74C32C7D19}"/>
              </a:ext>
            </a:extLst>
          </p:cNvPr>
          <p:cNvSpPr/>
          <p:nvPr/>
        </p:nvSpPr>
        <p:spPr>
          <a:xfrm>
            <a:off x="8486689" y="1349400"/>
            <a:ext cx="3330000" cy="3330000"/>
          </a:xfrm>
          <a:prstGeom prst="roundRect">
            <a:avLst>
              <a:gd name="adj" fmla="val 12949"/>
            </a:avLst>
          </a:prstGeom>
          <a:solidFill>
            <a:srgbClr val="85C7D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BFDAF0-844A-4D42-932C-91A365FD3A00}"/>
              </a:ext>
            </a:extLst>
          </p:cNvPr>
          <p:cNvSpPr txBox="1"/>
          <p:nvPr/>
        </p:nvSpPr>
        <p:spPr>
          <a:xfrm>
            <a:off x="8486689" y="1474843"/>
            <a:ext cx="333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• ค่า </a:t>
            </a:r>
            <a:r>
              <a:rPr lang="en-US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internet </a:t>
            </a:r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รายเดือน</a:t>
            </a:r>
          </a:p>
          <a:p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• ค่าจ้างพนักงานฝ่ายต่าง ๆ เช่น</a:t>
            </a:r>
          </a:p>
          <a:p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โปรแกรมเมอร์, ฝ่ายการตลาด, ฝ่ายบัญชี,</a:t>
            </a:r>
          </a:p>
          <a:p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ฝ่ายบุคคล, ฝ่ายประชาสัมพันธ์, ฝ่ายขนส่ง</a:t>
            </a:r>
          </a:p>
          <a:p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เป็นต้น</a:t>
            </a:r>
          </a:p>
          <a:p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• ค่าเช่าที่สำนักงาน, สถานที่ปฏิบัติงาน</a:t>
            </a:r>
          </a:p>
          <a:p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• ค่าเช่า </a:t>
            </a:r>
            <a:r>
              <a:rPr lang="en-US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database </a:t>
            </a:r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และ </a:t>
            </a:r>
            <a:r>
              <a:rPr lang="en-US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server</a:t>
            </a:r>
          </a:p>
          <a:p>
            <a:r>
              <a:rPr lang="en-US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• </a:t>
            </a:r>
            <a:r>
              <a:rPr lang="th-TH" sz="2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ค่าประกันสังคมของพนักงาน</a:t>
            </a:r>
            <a:endParaRPr lang="en-US" sz="20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76731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5D91B76-DD7B-45B3-AFFA-F5CDBC758143}"/>
              </a:ext>
            </a:extLst>
          </p:cNvPr>
          <p:cNvSpPr/>
          <p:nvPr/>
        </p:nvSpPr>
        <p:spPr>
          <a:xfrm>
            <a:off x="3599962" y="2257671"/>
            <a:ext cx="49920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Prototype</a:t>
            </a:r>
            <a:endParaRPr lang="en-US" sz="2800" b="1" cap="none" spc="0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B82CE-BD82-4E36-B77B-1E837B0463EA}"/>
              </a:ext>
            </a:extLst>
          </p:cNvPr>
          <p:cNvSpPr txBox="1"/>
          <p:nvPr/>
        </p:nvSpPr>
        <p:spPr>
          <a:xfrm>
            <a:off x="1066754" y="3384612"/>
            <a:ext cx="10058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C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https://www.figma.com/file/ZBUENXLEDVNWjRpwNCzqyV/DSY?node-id=0%3A1</a:t>
            </a:r>
          </a:p>
        </p:txBody>
      </p:sp>
    </p:spTree>
    <p:extLst>
      <p:ext uri="{BB962C8B-B14F-4D97-AF65-F5344CB8AC3E}">
        <p14:creationId xmlns:p14="http://schemas.microsoft.com/office/powerpoint/2010/main" val="115316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F092F0-759E-4891-A384-D764E0A05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" y="31072"/>
            <a:ext cx="12089907" cy="6795856"/>
          </a:xfrm>
          <a:prstGeom prst="rect">
            <a:avLst/>
          </a:prstGeom>
          <a:ln w="57150">
            <a:solidFill>
              <a:srgbClr val="E5E5E5"/>
            </a:solidFill>
          </a:ln>
        </p:spPr>
      </p:pic>
    </p:spTree>
    <p:extLst>
      <p:ext uri="{BB962C8B-B14F-4D97-AF65-F5344CB8AC3E}">
        <p14:creationId xmlns:p14="http://schemas.microsoft.com/office/powerpoint/2010/main" val="1322480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90633-FABD-480B-8247-133451DF8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1" y="1296219"/>
            <a:ext cx="2887645" cy="3111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84CBE8-404E-4080-B7B5-DD8767CA7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324" y="800039"/>
            <a:ext cx="2887645" cy="41040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971B7C-5C02-434B-8620-A908ACA185EC}"/>
              </a:ext>
            </a:extLst>
          </p:cNvPr>
          <p:cNvSpPr/>
          <p:nvPr/>
        </p:nvSpPr>
        <p:spPr>
          <a:xfrm>
            <a:off x="3227266" y="990021"/>
            <a:ext cx="5737468" cy="3724096"/>
          </a:xfrm>
          <a:prstGeom prst="rect">
            <a:avLst/>
          </a:prstGeom>
          <a:solidFill>
            <a:schemeClr val="accent3">
              <a:alpha val="50000"/>
            </a:schemeClr>
          </a:solidFill>
          <a:ln w="76200">
            <a:solidFill>
              <a:srgbClr val="FFC70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 err="1">
                <a:ln>
                  <a:solidFill>
                    <a:srgbClr val="FF0000"/>
                  </a:solidFill>
                </a:ln>
                <a:solidFill>
                  <a:schemeClr val="accent4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Dek</a:t>
            </a:r>
            <a:r>
              <a:rPr lang="en-US" sz="5400" b="1" cap="none" spc="0" dirty="0">
                <a:ln>
                  <a:solidFill>
                    <a:srgbClr val="FF0000"/>
                  </a:solidFill>
                </a:ln>
                <a:solidFill>
                  <a:schemeClr val="accent4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 Song </a:t>
            </a:r>
            <a:r>
              <a:rPr lang="en-US" sz="5400" b="1" cap="none" spc="0" dirty="0" err="1">
                <a:ln>
                  <a:solidFill>
                    <a:srgbClr val="FF0000"/>
                  </a:solidFill>
                </a:ln>
                <a:solidFill>
                  <a:schemeClr val="accent4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Ya</a:t>
            </a:r>
            <a:endParaRPr lang="en-US" sz="5400" b="1" cap="none" spc="0" dirty="0">
              <a:ln>
                <a:solidFill>
                  <a:srgbClr val="FF0000"/>
                </a:solidFill>
              </a:ln>
              <a:solidFill>
                <a:schemeClr val="accent4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Ravie" panose="04040805050809020602" pitchFamily="82" charset="0"/>
            </a:endParaRPr>
          </a:p>
          <a:p>
            <a:pPr algn="ctr"/>
            <a:r>
              <a:rPr lang="en-US" sz="5400" b="1" dirty="0">
                <a:ln>
                  <a:solidFill>
                    <a:srgbClr val="FF0000"/>
                  </a:solidFill>
                </a:ln>
                <a:solidFill>
                  <a:schemeClr val="accent4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(DSY)</a:t>
            </a:r>
          </a:p>
          <a:p>
            <a:pPr algn="ctr"/>
            <a:r>
              <a:rPr lang="th-TH" sz="3200" b="1" dirty="0">
                <a:solidFill>
                  <a:srgbClr val="CC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นายบวรศักดิ์ เหลือจันทร์</a:t>
            </a:r>
            <a:r>
              <a:rPr lang="en-US" sz="3200" b="1" dirty="0">
                <a:solidFill>
                  <a:srgbClr val="CC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(</a:t>
            </a:r>
            <a:r>
              <a:rPr lang="th-TH" sz="3200" b="1" dirty="0">
                <a:solidFill>
                  <a:srgbClr val="CC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หนุ่ย</a:t>
            </a:r>
            <a:r>
              <a:rPr lang="en-US" sz="3200" b="1" dirty="0">
                <a:solidFill>
                  <a:srgbClr val="CC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)</a:t>
            </a:r>
            <a:r>
              <a:rPr lang="th-TH" sz="3200" b="1" dirty="0">
                <a:solidFill>
                  <a:srgbClr val="CC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endParaRPr lang="en-US" sz="3200" b="1" dirty="0">
              <a:solidFill>
                <a:srgbClr val="CC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en-US" sz="3200" b="1" dirty="0">
                <a:solidFill>
                  <a:srgbClr val="CC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61090500418</a:t>
            </a:r>
          </a:p>
          <a:p>
            <a:pPr algn="ctr"/>
            <a:r>
              <a:rPr lang="th-TH" sz="3200" b="1" dirty="0">
                <a:solidFill>
                  <a:srgbClr val="00206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นายศุภณัฐ ณ</a:t>
            </a:r>
            <a:r>
              <a:rPr lang="th-TH" sz="3200" b="1" dirty="0" err="1">
                <a:solidFill>
                  <a:srgbClr val="00206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ัฏฐ</a:t>
            </a:r>
            <a:r>
              <a:rPr lang="th-TH" sz="3200" b="1" dirty="0">
                <a:solidFill>
                  <a:srgbClr val="00206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กุล</a:t>
            </a:r>
            <a:r>
              <a:rPr lang="en-US" sz="3200" b="1" dirty="0">
                <a:solidFill>
                  <a:srgbClr val="00206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(</a:t>
            </a:r>
            <a:r>
              <a:rPr lang="th-TH" sz="3200" b="1" dirty="0">
                <a:solidFill>
                  <a:srgbClr val="00206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ลิตเติ</a:t>
            </a:r>
            <a:r>
              <a:rPr lang="th-TH" sz="3200" b="1" dirty="0" err="1">
                <a:solidFill>
                  <a:srgbClr val="00206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้ล</a:t>
            </a:r>
            <a:r>
              <a:rPr lang="en-US" sz="3200" b="1" dirty="0">
                <a:solidFill>
                  <a:srgbClr val="00206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)</a:t>
            </a:r>
            <a:r>
              <a:rPr lang="th-TH" sz="3200" b="1" dirty="0">
                <a:solidFill>
                  <a:srgbClr val="00206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endParaRPr lang="en-US" sz="3200" b="1" dirty="0">
              <a:solidFill>
                <a:srgbClr val="00206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en-US" sz="3200" b="1" dirty="0">
                <a:solidFill>
                  <a:srgbClr val="00206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61090500460</a:t>
            </a:r>
          </a:p>
        </p:txBody>
      </p:sp>
    </p:spTree>
    <p:extLst>
      <p:ext uri="{BB962C8B-B14F-4D97-AF65-F5344CB8AC3E}">
        <p14:creationId xmlns:p14="http://schemas.microsoft.com/office/powerpoint/2010/main" val="1547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D8541F-2A61-43A0-8E38-941EC1683E16}"/>
              </a:ext>
            </a:extLst>
          </p:cNvPr>
          <p:cNvSpPr/>
          <p:nvPr/>
        </p:nvSpPr>
        <p:spPr>
          <a:xfrm>
            <a:off x="3369930" y="969743"/>
            <a:ext cx="545213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cap="none" spc="0" dirty="0">
                <a:ln>
                  <a:solidFill>
                    <a:srgbClr val="FF0000"/>
                  </a:solidFill>
                </a:ln>
                <a:solidFill>
                  <a:schemeClr val="accent4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Thank you</a:t>
            </a:r>
            <a:endParaRPr lang="en-US" sz="6000" b="1" dirty="0">
              <a:ln>
                <a:solidFill>
                  <a:srgbClr val="FF0000"/>
                </a:solidFill>
              </a:ln>
              <a:solidFill>
                <a:schemeClr val="accent4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Ravie" panose="040408050508090206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3B2FE-839C-4C2F-8A43-449BF4E30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19" y="2165405"/>
            <a:ext cx="4035755" cy="286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30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287F57-6477-43D2-854D-821D8F5D68D5}"/>
              </a:ext>
            </a:extLst>
          </p:cNvPr>
          <p:cNvSpPr/>
          <p:nvPr/>
        </p:nvSpPr>
        <p:spPr>
          <a:xfrm>
            <a:off x="627194" y="273965"/>
            <a:ext cx="109376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Matchmaking Business</a:t>
            </a:r>
            <a:endParaRPr lang="en-US" sz="5400" b="1" cap="none" spc="0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407C6-2FA4-4011-AB11-72CE530B884C}"/>
              </a:ext>
            </a:extLst>
          </p:cNvPr>
          <p:cNvSpPr txBox="1"/>
          <p:nvPr/>
        </p:nvSpPr>
        <p:spPr>
          <a:xfrm>
            <a:off x="1797613" y="4303237"/>
            <a:ext cx="9099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เป็น</a:t>
            </a:r>
            <a:r>
              <a:rPr lang="en-US" sz="4000" b="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Con</a:t>
            </a:r>
            <a:r>
              <a:rPr lang="en-US" sz="4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necting</a:t>
            </a:r>
            <a:r>
              <a:rPr lang="th-TH" sz="4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ระหว่าง ร้านขายยา</a:t>
            </a:r>
            <a:r>
              <a:rPr lang="en-US" sz="4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/</a:t>
            </a:r>
            <a:r>
              <a:rPr lang="th-TH" sz="40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โรงพยาบาล กับ ผู้ป่วย</a:t>
            </a:r>
            <a:endParaRPr lang="en-US" sz="40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10B2E9-7BDA-4E1F-B026-6135C6FD1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20" y="1552872"/>
            <a:ext cx="2488051" cy="2488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6E9878-BF3D-4C8C-BA0D-B4F3AFE06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069" y="1459609"/>
            <a:ext cx="2488051" cy="2488051"/>
          </a:xfrm>
          <a:prstGeom prst="rect">
            <a:avLst/>
          </a:prstGeom>
        </p:spPr>
      </p:pic>
      <p:pic>
        <p:nvPicPr>
          <p:cNvPr id="13" name="Graphic 12" descr="Maximize">
            <a:extLst>
              <a:ext uri="{FF2B5EF4-FFF2-40B4-BE49-F238E27FC236}">
                <a16:creationId xmlns:a16="http://schemas.microsoft.com/office/drawing/2014/main" id="{562AE6AF-A4CB-42AC-9A09-9E0371174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675616">
            <a:off x="6413407" y="1915821"/>
            <a:ext cx="1575626" cy="15756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DF92E2-2B8F-4C8F-BBA6-AACE48BDA9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031" y="1291883"/>
            <a:ext cx="2167623" cy="2823501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0526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CA6CD0-C3DB-440C-8085-C520665F5F72}"/>
              </a:ext>
            </a:extLst>
          </p:cNvPr>
          <p:cNvSpPr/>
          <p:nvPr/>
        </p:nvSpPr>
        <p:spPr>
          <a:xfrm>
            <a:off x="1880746" y="0"/>
            <a:ext cx="843051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Interest &amp; Expertise </a:t>
            </a:r>
          </a:p>
          <a:p>
            <a:pPr algn="ctr"/>
            <a:r>
              <a:rPr lang="en-US" sz="4400" b="1" cap="none" spc="0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Personal</a:t>
            </a:r>
            <a:endParaRPr lang="en-US" sz="4400" b="1" cap="none" spc="0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8FC46-FD9E-4B7E-B782-9CFBE5F28D3C}"/>
              </a:ext>
            </a:extLst>
          </p:cNvPr>
          <p:cNvSpPr txBox="1"/>
          <p:nvPr/>
        </p:nvSpPr>
        <p:spPr>
          <a:xfrm>
            <a:off x="302784" y="1602300"/>
            <a:ext cx="5523392" cy="3354765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glow rad="139700">
              <a:srgbClr val="CC0000">
                <a:alpha val="4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Nui</a:t>
            </a:r>
          </a:p>
          <a:p>
            <a:r>
              <a:rPr lang="en-US" sz="28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- </a:t>
            </a:r>
            <a:r>
              <a:rPr lang="th-TH" sz="28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ในบางครั้งผมคิดว่าถ้าหากผู้สูงอายุที่มีสุขภาพไม่ดี แล้วไม่สามารถออกไปด้วยตัวเองได้ ผมจึงคิดว่าเราควรจะมีแอพสำหรับส่งยารักษาโรคทุกชนิด ตั้งแต่ร้านขายยาไปจนถึงโรงพยาบาลตลอด </a:t>
            </a:r>
            <a:r>
              <a:rPr lang="en-US" sz="28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24</a:t>
            </a:r>
            <a:r>
              <a:rPr lang="th-TH" sz="28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ชั่วโมง เพื่อป้องเหตุการณ์ที่ฉุกเฉินต่อผู้ป่วยได้อย่างรวดเร็ว</a:t>
            </a:r>
            <a:endParaRPr lang="en-US" sz="28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sz="28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- </a:t>
            </a:r>
            <a:r>
              <a:rPr lang="th-TH" sz="28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มีความสามารถในการดีไซน์หน้าเว็บไซต์</a:t>
            </a:r>
            <a:endParaRPr lang="en-US" sz="28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E3E42-A4DE-4846-A8A0-954F7ED0304E}"/>
              </a:ext>
            </a:extLst>
          </p:cNvPr>
          <p:cNvSpPr txBox="1"/>
          <p:nvPr/>
        </p:nvSpPr>
        <p:spPr>
          <a:xfrm>
            <a:off x="6365825" y="1446550"/>
            <a:ext cx="5523392" cy="3711654"/>
          </a:xfrm>
          <a:prstGeom prst="roundRect">
            <a:avLst/>
          </a:prstGeom>
          <a:ln w="38100">
            <a:solidFill>
              <a:srgbClr val="0070C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206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Little</a:t>
            </a:r>
          </a:p>
          <a:p>
            <a:r>
              <a:rPr lang="th-TH" sz="2800" dirty="0">
                <a:solidFill>
                  <a:srgbClr val="00206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- เนื่องจากผมได้พาผู้ปกครองสูงอายุไปรับยาที่โรงพยาบาลอยู่บ่อยครั้ง ทำให้ผมได้เกิดความคิดที่จะทำแอพน</a:t>
            </a:r>
            <a:r>
              <a:rPr lang="th-TH" sz="2800" dirty="0" err="1">
                <a:solidFill>
                  <a:srgbClr val="00206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ี้</a:t>
            </a:r>
            <a:r>
              <a:rPr lang="th-TH" sz="2800" dirty="0">
                <a:solidFill>
                  <a:srgbClr val="00206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ขึ้นมา เพื่อที่พวกท่านจะได้ไม่ต้องตื่นขึ้นมาแต่เช้าเพื่อมารอคิวรับยาที่โรงพยาบาลเป็นเวลานาน</a:t>
            </a:r>
            <a:endParaRPr lang="en-US" sz="2800" dirty="0">
              <a:solidFill>
                <a:srgbClr val="00206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sz="2800" dirty="0">
                <a:solidFill>
                  <a:srgbClr val="00206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- </a:t>
            </a:r>
            <a:r>
              <a:rPr lang="th-TH" sz="2800" dirty="0">
                <a:solidFill>
                  <a:srgbClr val="00206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มีความสามารถในการดีไซน์หน้าเว็บไซต์</a:t>
            </a:r>
            <a:endParaRPr lang="en-US" sz="2800" dirty="0">
              <a:solidFill>
                <a:srgbClr val="00206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73370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B1AE1A-83D8-4F1C-A8D3-631B60E73488}"/>
              </a:ext>
            </a:extLst>
          </p:cNvPr>
          <p:cNvSpPr/>
          <p:nvPr/>
        </p:nvSpPr>
        <p:spPr>
          <a:xfrm>
            <a:off x="3085400" y="2142293"/>
            <a:ext cx="602120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Important </a:t>
            </a:r>
          </a:p>
          <a:p>
            <a:pPr algn="ctr"/>
            <a:r>
              <a:rPr lang="en-US" sz="5400" b="1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Competitors</a:t>
            </a:r>
            <a:endParaRPr lang="en-US" sz="2800" b="1" cap="none" spc="0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719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5C62353-EEF9-407F-A8B1-33E8DFC17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04" y="1197427"/>
            <a:ext cx="1731515" cy="37474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32248C-9CB9-40C6-ADF3-7C4D7AB9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52" y="1197427"/>
            <a:ext cx="1731516" cy="37474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52016-E6DC-43F2-AC82-4D9E636A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278" y="1197427"/>
            <a:ext cx="1731516" cy="37474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BF39D1-6402-4687-89BA-3A1E8F810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78" y="1197427"/>
            <a:ext cx="1731516" cy="37474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19440B-3A83-4D5B-84A9-2724024C4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678" y="1197427"/>
            <a:ext cx="1731516" cy="374743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C26EB07-9B2C-4096-BADD-9417F690128D}"/>
              </a:ext>
            </a:extLst>
          </p:cNvPr>
          <p:cNvSpPr/>
          <p:nvPr/>
        </p:nvSpPr>
        <p:spPr>
          <a:xfrm>
            <a:off x="4947287" y="175080"/>
            <a:ext cx="229742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1.Grab</a:t>
            </a:r>
            <a:endParaRPr lang="en-US" b="1" cap="none" spc="0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589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559B622-5266-4C3B-8B27-E490313C3E6F}"/>
              </a:ext>
            </a:extLst>
          </p:cNvPr>
          <p:cNvSpPr txBox="1"/>
          <p:nvPr/>
        </p:nvSpPr>
        <p:spPr>
          <a:xfrm>
            <a:off x="3728622" y="440183"/>
            <a:ext cx="79206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จุดเด่น</a:t>
            </a:r>
          </a:p>
          <a:p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1. 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มีหน้า</a:t>
            </a:r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UI 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ที่เข้าใจง่าย ทำให้ง่ายต่อการใช้งาน</a:t>
            </a:r>
            <a:r>
              <a:rPr lang="th-TH" sz="3200" dirty="0" err="1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ต่างๆ</a:t>
            </a:r>
            <a:endParaRPr lang="th-TH" sz="32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2. 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สินค้าส่วนใหญ่มาจากแหล่งที่ไว้ใจได้ เช่น ห้างสรรพสินค้า</a:t>
            </a:r>
          </a:p>
          <a:p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3. 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มีโปรโมชั่นเอาใจลูกค้าบ่อยครั้ง</a:t>
            </a:r>
          </a:p>
          <a:p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4.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มีฐาน</a:t>
            </a:r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User 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ที่ใช้งานเป็นจำนวนมาก </a:t>
            </a:r>
          </a:p>
          <a:p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จุดสังเกต</a:t>
            </a:r>
          </a:p>
          <a:p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1. 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เป็นแอพที่เหมาะสำหรับการสั่งซื้อของทั่วไปมากกว่า</a:t>
            </a:r>
            <a:endParaRPr lang="en-US" sz="32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2. 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สินค้าจำพวกยารักษาโรคยังมีน้อย ถ้าเทียบกับสินค้า</a:t>
            </a:r>
            <a:r>
              <a:rPr lang="th-TH" sz="3200" dirty="0" err="1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อื่นๆ</a:t>
            </a:r>
            <a:endParaRPr lang="en-US" sz="32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3. 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อาจเจอความไม่แน่นอนในการส่งของ เช่น คนขับรถส่งไม่สะดวก</a:t>
            </a:r>
            <a:endParaRPr lang="en-US" sz="32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DAC84-6D09-4D98-BCE2-6027CC33A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40" y="1392414"/>
            <a:ext cx="2619854" cy="2619854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37176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79D5F1-E615-4183-939C-7E5E6E32B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8" y="1139984"/>
            <a:ext cx="4458694" cy="35385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8EF2AF-A549-4645-AA0C-7476AF3F3C50}"/>
              </a:ext>
            </a:extLst>
          </p:cNvPr>
          <p:cNvSpPr/>
          <p:nvPr/>
        </p:nvSpPr>
        <p:spPr>
          <a:xfrm>
            <a:off x="4636368" y="157323"/>
            <a:ext cx="30299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2.</a:t>
            </a:r>
            <a:r>
              <a:rPr lang="en-US" sz="4000" b="1" cap="none" spc="0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Ravie" panose="04040805050809020602" pitchFamily="82" charset="0"/>
              </a:rPr>
              <a:t>Raksa</a:t>
            </a:r>
            <a:endParaRPr lang="en-US" b="1" cap="none" spc="0" dirty="0">
              <a:ln>
                <a:solidFill>
                  <a:srgbClr val="FFFF00"/>
                </a:solidFill>
              </a:ln>
              <a:solidFill>
                <a:srgbClr val="C0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8BCF7D-F9F1-4012-B2F6-B70B970AB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017" y="1035538"/>
            <a:ext cx="1731517" cy="37474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586B7D-7169-404F-9481-3896A6103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313" y="1035538"/>
            <a:ext cx="1731517" cy="37474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16A667-A938-4D7E-A168-6C4B27573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609" y="1035538"/>
            <a:ext cx="1731517" cy="37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1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CE71EC-BE07-45BB-865E-5A4ABF2878C8}"/>
              </a:ext>
            </a:extLst>
          </p:cNvPr>
          <p:cNvSpPr txBox="1"/>
          <p:nvPr/>
        </p:nvSpPr>
        <p:spPr>
          <a:xfrm>
            <a:off x="489231" y="163081"/>
            <a:ext cx="69829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จุดเด่น</a:t>
            </a:r>
          </a:p>
          <a:p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1. 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มีหน้า</a:t>
            </a:r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UI 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ที่สวย เข้าใจง่าย ทำให้ง่ายต่อการใช้งาน</a:t>
            </a:r>
            <a:r>
              <a:rPr lang="th-TH" sz="3200" dirty="0" err="1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ต่างๆ</a:t>
            </a:r>
            <a:endParaRPr lang="th-TH" sz="32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2. 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มีทีมงานแพทย์หลายแผนกที่คอยตอบแชท</a:t>
            </a:r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24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ชม</a:t>
            </a:r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.</a:t>
            </a:r>
            <a:endParaRPr lang="th-TH" sz="32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3. 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มีการขนส่งที่รวดเร็ว ทันใจ</a:t>
            </a:r>
            <a:endParaRPr lang="en-US" sz="32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CF2DC-A823-459A-B869-03490DFE8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73" y="1933763"/>
            <a:ext cx="2619854" cy="2619854"/>
          </a:xfrm>
          <a:prstGeom prst="ellipse">
            <a:avLst/>
          </a:prstGeom>
          <a:ln w="6350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8D5BE1-D31B-4078-AA39-427FEDD4E146}"/>
              </a:ext>
            </a:extLst>
          </p:cNvPr>
          <p:cNvSpPr txBox="1"/>
          <p:nvPr/>
        </p:nvSpPr>
        <p:spPr>
          <a:xfrm>
            <a:off x="7538494" y="1376321"/>
            <a:ext cx="46193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จุดด้อย</a:t>
            </a:r>
          </a:p>
          <a:p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1. 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ไม่มีการบอกวิธีการใช้ยาอย่างละเอียด</a:t>
            </a:r>
          </a:p>
          <a:p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2. 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ไม่ค่อยมีการอัพเดตข้อมูลข่าวสารเกี่ยวกับสุขภาพ ยา</a:t>
            </a:r>
            <a:r>
              <a:rPr lang="th-TH" sz="3200" dirty="0" err="1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ต่างๆ</a:t>
            </a:r>
            <a:endParaRPr lang="th-TH" sz="32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3. 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ไม่มีแผนที่แสดงตำแหน่งร้านขายยา</a:t>
            </a:r>
          </a:p>
          <a:p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4. 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แต่ร้านขายยาไม่ได้เปิด</a:t>
            </a:r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24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ชม</a:t>
            </a:r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.</a:t>
            </a:r>
            <a:endParaRPr lang="th-TH" sz="32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35B4D-FB89-4C2F-9715-0D486BE466D1}"/>
              </a:ext>
            </a:extLst>
          </p:cNvPr>
          <p:cNvSpPr txBox="1"/>
          <p:nvPr/>
        </p:nvSpPr>
        <p:spPr>
          <a:xfrm>
            <a:off x="802139" y="3146036"/>
            <a:ext cx="46535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จุดสังเกต</a:t>
            </a:r>
          </a:p>
          <a:p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1. 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ยังขาดความเสถียรอยู่บ้าง</a:t>
            </a:r>
            <a:endParaRPr lang="en-US" sz="32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2. </a:t>
            </a:r>
            <a:r>
              <a:rPr lang="th-TH" sz="3200" dirty="0">
                <a:solidFill>
                  <a:srgbClr val="C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สินค้าบางอย่างมีความคลุมเครือ เช่น รูปสินค้าไม่ตรงกับสินค้าจริง</a:t>
            </a:r>
            <a:endParaRPr lang="en-US" sz="3200" dirty="0">
              <a:solidFill>
                <a:srgbClr val="C0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00893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</TotalTime>
  <Words>1419</Words>
  <Application>Microsoft Office PowerPoint</Application>
  <PresentationFormat>Widescreen</PresentationFormat>
  <Paragraphs>139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Agency FB</vt:lpstr>
      <vt:lpstr>Arial</vt:lpstr>
      <vt:lpstr>Calibri</vt:lpstr>
      <vt:lpstr>Calibri Light</vt:lpstr>
      <vt:lpstr>JasmineUPC</vt:lpstr>
      <vt:lpstr>Ravie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SUPHANAT NATTHAKUL</cp:lastModifiedBy>
  <cp:revision>82</cp:revision>
  <dcterms:created xsi:type="dcterms:W3CDTF">2020-08-30T16:57:04Z</dcterms:created>
  <dcterms:modified xsi:type="dcterms:W3CDTF">2020-12-08T14:24:03Z</dcterms:modified>
</cp:coreProperties>
</file>